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3" r:id="rId2"/>
    <p:sldId id="264" r:id="rId3"/>
    <p:sldId id="265" r:id="rId4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7A9C"/>
    <a:srgbClr val="0079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52" autoAdjust="0"/>
    <p:restoredTop sz="91856" autoAdjust="0"/>
  </p:normalViewPr>
  <p:slideViewPr>
    <p:cSldViewPr>
      <p:cViewPr varScale="1">
        <p:scale>
          <a:sx n="73" d="100"/>
          <a:sy n="73" d="100"/>
        </p:scale>
        <p:origin x="15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53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6" y="0"/>
            <a:ext cx="2944283" cy="4953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pPr>
              <a:defRPr/>
            </a:pPr>
            <a:fld id="{5C088A4B-0D70-444B-9EB2-D5F8DFA6916F}" type="datetimeFigureOut">
              <a:rPr lang="en-GB"/>
              <a:pPr>
                <a:defRPr/>
              </a:pPr>
              <a:t>13/01/2020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44283" cy="4953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6" y="9408981"/>
            <a:ext cx="2944283" cy="4953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pPr>
              <a:defRPr/>
            </a:pPr>
            <a:fld id="{AB4CD9D4-F725-48F1-BF63-0ABCD1BF2A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317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C267-1D3F-A642-9FD6-0192604797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AFF1-1D8A-394A-898D-E0FE523563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956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634" y="450253"/>
            <a:ext cx="7886700" cy="958583"/>
          </a:xfrm>
        </p:spPr>
        <p:txBody>
          <a:bodyPr anchor="t" anchorCtr="0">
            <a:normAutofit/>
          </a:bodyPr>
          <a:lstStyle>
            <a:lvl1pPr>
              <a:defRPr sz="22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695" y="1485995"/>
            <a:ext cx="7886700" cy="4351339"/>
          </a:xfrm>
        </p:spPr>
        <p:txBody>
          <a:bodyPr>
            <a:normAutofit/>
          </a:bodyPr>
          <a:lstStyle>
            <a:lvl1pPr marL="171450" indent="-17145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lnSpc>
                <a:spcPct val="100000"/>
              </a:lnSpc>
              <a:buClr>
                <a:schemeClr val="tx1">
                  <a:lumMod val="85000"/>
                  <a:lumOff val="15000"/>
                </a:schemeClr>
              </a:buClr>
              <a:buSzPct val="90000"/>
              <a:buFont typeface="Wingdings" panose="05000000000000000000" pitchFamily="2" charset="2"/>
              <a:buChar char="§"/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lnSpc>
                <a:spcPct val="100000"/>
              </a:lnSpc>
              <a:buClr>
                <a:schemeClr val="tx1">
                  <a:lumMod val="85000"/>
                  <a:lumOff val="15000"/>
                </a:schemeClr>
              </a:buClr>
              <a:buSzPct val="90000"/>
              <a:buFont typeface="Wingdings" panose="05000000000000000000" pitchFamily="2" charset="2"/>
              <a:buChar char="§"/>
              <a:defRPr sz="11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lnSpc>
                <a:spcPct val="100000"/>
              </a:lnSpc>
              <a:buClr>
                <a:schemeClr val="tx1">
                  <a:lumMod val="85000"/>
                  <a:lumOff val="15000"/>
                </a:schemeClr>
              </a:buClr>
              <a:buSzPct val="90000"/>
              <a:buFont typeface="Wingdings" panose="05000000000000000000" pitchFamily="2" charset="2"/>
              <a:buChar char="§"/>
              <a:defRPr sz="10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lnSpc>
                <a:spcPct val="100000"/>
              </a:lnSpc>
              <a:buClr>
                <a:schemeClr val="tx1">
                  <a:lumMod val="85000"/>
                  <a:lumOff val="15000"/>
                </a:schemeClr>
              </a:buClr>
              <a:buSzPct val="90000"/>
              <a:buFont typeface="Wingdings" panose="05000000000000000000" pitchFamily="2" charset="2"/>
              <a:buChar char="§"/>
              <a:defRPr sz="10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C267-1D3F-A642-9FD6-0192604797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AFF1-1D8A-394A-898D-E0FE523563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383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C267-1D3F-A642-9FD6-0192604797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AFF1-1D8A-394A-898D-E0FE523563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448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8582" y="1825625"/>
            <a:ext cx="3886200" cy="4351339"/>
          </a:xfrm>
        </p:spPr>
        <p:txBody>
          <a:bodyPr>
            <a:normAutofit/>
          </a:bodyPr>
          <a:lstStyle>
            <a:lvl1pPr marL="171450" indent="-17145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627" y="1825625"/>
            <a:ext cx="4358849" cy="4351339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C267-1D3F-A642-9FD6-0192604797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AFF1-1D8A-394A-898D-E0FE523563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07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C267-1D3F-A642-9FD6-0192604797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AFF1-1D8A-394A-898D-E0FE523563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208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C267-1D3F-A642-9FD6-0192604797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AFF1-1D8A-394A-898D-E0FE523563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718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t">
            <a:noAutofit/>
          </a:bodyPr>
          <a:lstStyle>
            <a:lvl1pPr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94487"/>
            <a:ext cx="4629150" cy="4666564"/>
          </a:xfrm>
        </p:spPr>
        <p:txBody>
          <a:bodyPr>
            <a:normAutofit/>
          </a:bodyPr>
          <a:lstStyle>
            <a:lvl1pPr marL="171450" indent="-17145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C267-1D3F-A642-9FD6-0192604797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AFF1-1D8A-394A-898D-E0FE523563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362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t">
            <a:normAutofit/>
          </a:bodyPr>
          <a:lstStyle>
            <a:lvl1pPr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243914"/>
            <a:ext cx="4629150" cy="4617137"/>
          </a:xfrm>
        </p:spPr>
        <p:txBody>
          <a:bodyPr anchor="t"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C267-1D3F-A642-9FD6-0192604797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AFF1-1D8A-394A-898D-E0FE523563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168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594" y="2088814"/>
            <a:ext cx="3029517" cy="476918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0936" y="1627921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8582" y="6856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8372C267-1D3F-A642-9FD6-0192604797D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1/13/2020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8C17AFF1-1D8A-394A-898D-E0FE5235633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442" y="297929"/>
            <a:ext cx="3063240" cy="593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95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321471"/>
            <a:ext cx="6734572" cy="958583"/>
          </a:xfrm>
        </p:spPr>
        <p:txBody>
          <a:bodyPr/>
          <a:lstStyle/>
          <a:p>
            <a:r>
              <a:rPr lang="en-GB" dirty="0" smtClean="0"/>
              <a:t>Organisation Structure</a:t>
            </a:r>
            <a:br>
              <a:rPr lang="en-GB" dirty="0" smtClean="0"/>
            </a:br>
            <a:endParaRPr lang="en-GB" i="1" dirty="0"/>
          </a:p>
        </p:txBody>
      </p:sp>
      <p:grpSp>
        <p:nvGrpSpPr>
          <p:cNvPr id="5" name="Group 4"/>
          <p:cNvGrpSpPr/>
          <p:nvPr/>
        </p:nvGrpSpPr>
        <p:grpSpPr>
          <a:xfrm>
            <a:off x="1722752" y="1124743"/>
            <a:ext cx="5581372" cy="5070398"/>
            <a:chOff x="1722752" y="1124743"/>
            <a:chExt cx="5727818" cy="5070398"/>
          </a:xfrm>
        </p:grpSpPr>
        <p:sp>
          <p:nvSpPr>
            <p:cNvPr id="6" name="Rounded Rectangle 5"/>
            <p:cNvSpPr/>
            <p:nvPr/>
          </p:nvSpPr>
          <p:spPr bwMode="auto">
            <a:xfrm>
              <a:off x="1722752" y="2102776"/>
              <a:ext cx="5688632" cy="89159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200" b="1" dirty="0" smtClean="0"/>
                <a:t>CTPSR Leadership Team</a:t>
              </a:r>
            </a:p>
            <a:p>
              <a:pPr algn="ctr">
                <a:defRPr/>
              </a:pPr>
              <a:r>
                <a:rPr lang="en-GB" sz="1200" dirty="0" smtClean="0"/>
                <a:t>Directors, </a:t>
              </a:r>
              <a:r>
                <a:rPr lang="en-GB" sz="1200" dirty="0"/>
                <a:t>Research </a:t>
              </a:r>
              <a:r>
                <a:rPr lang="en-GB" sz="1200" dirty="0" smtClean="0"/>
                <a:t>Group Leaders,</a:t>
              </a:r>
            </a:p>
            <a:p>
              <a:pPr algn="ctr">
                <a:defRPr/>
              </a:pPr>
              <a:r>
                <a:rPr lang="en-GB" sz="1200" dirty="0" smtClean="0"/>
                <a:t>PGT Programme Director, PGR Programme Director, </a:t>
              </a:r>
            </a:p>
            <a:p>
              <a:pPr algn="ctr">
                <a:defRPr/>
              </a:pPr>
              <a:r>
                <a:rPr lang="en-GB" sz="1200" dirty="0" smtClean="0"/>
                <a:t>RISING Director, ACUNS Director, External &amp; Civic Engagement Programme Leader</a:t>
              </a: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1744044" y="3209348"/>
              <a:ext cx="1167495" cy="44028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accent1"/>
              </a:solidFill>
              <a:prstDash val="soli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anchor="ctr"/>
            <a:lstStyle/>
            <a:p>
              <a:pPr algn="ctr">
                <a:defRPr/>
              </a:pPr>
              <a:r>
                <a:rPr lang="en-GB" sz="1200" b="1" dirty="0" smtClean="0"/>
                <a:t>Operations Team</a:t>
              </a:r>
              <a:endParaRPr lang="en-GB" sz="1200" b="1" dirty="0"/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1756783" y="4971006"/>
              <a:ext cx="5693785" cy="1224135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200" b="1" dirty="0" smtClean="0"/>
                <a:t>CTPSR Cross-Centre Groups</a:t>
              </a:r>
            </a:p>
            <a:p>
              <a:pPr algn="ctr">
                <a:defRPr/>
              </a:pPr>
              <a:r>
                <a:rPr lang="en-GB" sz="1200" dirty="0" smtClean="0"/>
                <a:t>Co-operation Committee </a:t>
              </a:r>
            </a:p>
            <a:p>
              <a:pPr algn="ctr">
                <a:defRPr/>
              </a:pPr>
              <a:r>
                <a:rPr lang="en-GB" sz="1200" dirty="0"/>
                <a:t>Teaching and Learning </a:t>
              </a:r>
              <a:r>
                <a:rPr lang="en-GB" sz="1200" dirty="0" smtClean="0"/>
                <a:t>Committee </a:t>
              </a:r>
            </a:p>
            <a:p>
              <a:pPr algn="ctr">
                <a:defRPr/>
              </a:pPr>
              <a:r>
                <a:rPr lang="en-GB" sz="1200" dirty="0" smtClean="0"/>
                <a:t>Ethics Committee</a:t>
              </a:r>
            </a:p>
            <a:p>
              <a:pPr algn="ctr">
                <a:defRPr/>
              </a:pPr>
              <a:r>
                <a:rPr lang="en-GB" sz="1200" dirty="0" smtClean="0"/>
                <a:t>Peer Review Groups (bids and papers)</a:t>
              </a:r>
            </a:p>
            <a:p>
              <a:pPr algn="ctr">
                <a:defRPr/>
              </a:pPr>
              <a:r>
                <a:rPr lang="en-GB" sz="1200" dirty="0" smtClean="0"/>
                <a:t>Research Development Group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3021017" y="3189368"/>
              <a:ext cx="3251485" cy="165655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2225">
              <a:solidFill>
                <a:schemeClr val="accent1"/>
              </a:solidFill>
              <a:prstDash val="soli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anchor="ctr"/>
            <a:lstStyle/>
            <a:p>
              <a:pPr algn="ctr"/>
              <a:r>
                <a:rPr lang="en-GB" sz="1200" b="1" dirty="0" smtClean="0"/>
                <a:t>Research Groups: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Communities, Identities and Politics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Faith and Peaceful Relations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Global Inequalities and Development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/>
                <a:t>Peacebuilding and Conflict Transformation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Security, Vulnerability and Resilience</a:t>
              </a:r>
            </a:p>
            <a:p>
              <a:pPr lvl="0" algn="ctr"/>
              <a:endParaRPr lang="en-GB" sz="1200" dirty="0"/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6377690" y="3213115"/>
              <a:ext cx="1072880" cy="31493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accent1"/>
              </a:solidFill>
              <a:prstDash val="soli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anchor="ctr"/>
            <a:lstStyle/>
            <a:p>
              <a:pPr algn="ctr"/>
              <a:endParaRPr lang="en-GB" sz="1200" b="1" dirty="0" smtClean="0"/>
            </a:p>
            <a:p>
              <a:pPr algn="ctr"/>
              <a:r>
                <a:rPr lang="en-GB" sz="1200" b="1" dirty="0" smtClean="0"/>
                <a:t>RISING</a:t>
              </a:r>
              <a:endParaRPr lang="en-GB" sz="1200" b="1" dirty="0"/>
            </a:p>
            <a:p>
              <a:pPr lvl="0"/>
              <a:endParaRPr lang="en-GB" sz="1200" dirty="0"/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2843808" y="1124743"/>
              <a:ext cx="3538172" cy="7830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anchor="ctr"/>
            <a:lstStyle/>
            <a:p>
              <a:pPr algn="ctr">
                <a:defRPr/>
              </a:pPr>
              <a:r>
                <a:rPr lang="en-GB" sz="1200" b="1" dirty="0" smtClean="0"/>
                <a:t>Directorate</a:t>
              </a:r>
            </a:p>
            <a:p>
              <a:pPr algn="ctr">
                <a:defRPr/>
              </a:pPr>
              <a:r>
                <a:rPr lang="en-GB" sz="1200" dirty="0" smtClean="0"/>
                <a:t>Executive Director, Director of Research Excellence, Director of Research Development, </a:t>
              </a:r>
            </a:p>
            <a:p>
              <a:pPr algn="ctr">
                <a:defRPr/>
              </a:pPr>
              <a:r>
                <a:rPr lang="en-GB" sz="1200" dirty="0" smtClean="0"/>
                <a:t>Director of Operations</a:t>
              </a:r>
              <a:endParaRPr lang="en-GB" sz="1200" dirty="0"/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6377690" y="3649629"/>
              <a:ext cx="1072880" cy="42975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accent1"/>
              </a:solidFill>
              <a:prstDash val="soli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anchor="ctr"/>
            <a:lstStyle/>
            <a:p>
              <a:pPr algn="ctr"/>
              <a:endParaRPr lang="en-GB" sz="1200" b="1" dirty="0" smtClean="0"/>
            </a:p>
            <a:p>
              <a:pPr algn="ctr"/>
              <a:r>
                <a:rPr lang="en-GB" sz="1200" b="1" dirty="0" smtClean="0"/>
                <a:t>ACUNS Secretariat</a:t>
              </a:r>
              <a:endParaRPr lang="en-GB" sz="1200" b="1" dirty="0"/>
            </a:p>
            <a:p>
              <a:pPr lvl="0"/>
              <a:endParaRPr lang="en-GB" sz="1200" dirty="0"/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6377689" y="4200958"/>
              <a:ext cx="1072880" cy="52418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accent1"/>
              </a:solidFill>
              <a:prstDash val="soli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anchor="ctr"/>
            <a:lstStyle/>
            <a:p>
              <a:pPr algn="ctr"/>
              <a:endParaRPr lang="en-GB" sz="1200" b="1" dirty="0" smtClean="0"/>
            </a:p>
            <a:p>
              <a:pPr algn="ctr"/>
              <a:r>
                <a:rPr lang="en-GB" sz="1100" b="1" dirty="0" smtClean="0"/>
                <a:t>External  and Civic Engagement </a:t>
              </a:r>
              <a:endParaRPr lang="en-GB" sz="1100" b="1" dirty="0"/>
            </a:p>
            <a:p>
              <a:pPr lvl="0"/>
              <a:endParaRPr lang="en-GB" sz="1200" dirty="0"/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1722752" y="3736089"/>
              <a:ext cx="1188787" cy="4571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accent1"/>
              </a:solidFill>
              <a:prstDash val="soli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anchor="ctr"/>
            <a:lstStyle/>
            <a:p>
              <a:pPr algn="ctr">
                <a:defRPr/>
              </a:pPr>
              <a:r>
                <a:rPr lang="en-GB" sz="1200" b="1" dirty="0" smtClean="0"/>
                <a:t>PGR programmes</a:t>
              </a:r>
              <a:endParaRPr lang="en-GB" sz="1200" b="1" dirty="0"/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1744044" y="4280658"/>
              <a:ext cx="1167495" cy="44448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accent1"/>
              </a:solidFill>
              <a:prstDash val="soli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anchor="ctr"/>
            <a:lstStyle/>
            <a:p>
              <a:pPr algn="ctr">
                <a:defRPr/>
              </a:pPr>
              <a:r>
                <a:rPr lang="en-GB" sz="1200" b="1" dirty="0" smtClean="0"/>
                <a:t>PGT programmes</a:t>
              </a:r>
              <a:endParaRPr lang="en-GB" sz="1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97760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CTPSR Research Teams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7380312" y="1052736"/>
            <a:ext cx="1501556" cy="504056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0070C0"/>
            </a:solidFill>
            <a:prstDash val="lgDash"/>
          </a:ln>
          <a:effectLst/>
        </p:spPr>
        <p:txBody>
          <a:bodyPr vert="horz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Security, vulnerability</a:t>
            </a:r>
            <a:r>
              <a:rPr kumimoji="0" lang="en-GB" sz="12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and resilience</a:t>
            </a:r>
            <a:endParaRPr kumimoji="0" lang="en-GB" sz="12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RG Leader:</a:t>
            </a:r>
            <a:endParaRPr kumimoji="0" lang="es-ES" sz="1000" b="1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David Curran</a:t>
            </a:r>
            <a:endParaRPr kumimoji="0" lang="en-GB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Adam Baird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Katja Bergonzoli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kern="0" dirty="0" smtClean="0">
                <a:latin typeface="Calibri"/>
              </a:rPr>
              <a:t>Kelly Bogue</a:t>
            </a: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Ioannis Chapsos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John </a:t>
            </a:r>
            <a:r>
              <a:rPr kumimoji="0" lang="es-ES" sz="1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Cuddihy</a:t>
            </a:r>
            <a:r>
              <a: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(VPF)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 smtClean="0">
                <a:solidFill>
                  <a:prstClr val="black"/>
                </a:solidFill>
                <a:latin typeface="Calibri"/>
                <a:cs typeface="+mn-cs"/>
              </a:rPr>
              <a:t>Andy Gunn (VPF)</a:t>
            </a: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noProof="0" dirty="0" err="1" smtClean="0">
                <a:solidFill>
                  <a:prstClr val="black"/>
                </a:solidFill>
                <a:latin typeface="Calibri"/>
                <a:cs typeface="+mn-cs"/>
              </a:rPr>
              <a:t>Zs</a:t>
            </a:r>
            <a:r>
              <a:rPr kumimoji="0" lang="en-GB" sz="1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ofia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Hacsek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James Malcolm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Robert McCabe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00" kern="0" dirty="0">
                <a:solidFill>
                  <a:prstClr val="black"/>
                </a:solidFill>
                <a:latin typeface="Calibri"/>
                <a:cs typeface="+mn-cs"/>
              </a:rPr>
              <a:t>David McIlhatton </a:t>
            </a:r>
            <a:endParaRPr lang="es-ES" sz="1000" kern="0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Math Noortmann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Dan Range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kern="0" dirty="0">
              <a:latin typeface="Calibri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PhD candidates: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 smtClean="0">
                <a:latin typeface="Calibri"/>
                <a:cs typeface="+mn-cs"/>
              </a:rPr>
              <a:t>Lizzy Norman</a:t>
            </a:r>
            <a:endParaRPr lang="en-GB" sz="1000" kern="0" dirty="0">
              <a:latin typeface="Calibri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5652119" y="1052733"/>
            <a:ext cx="1538537" cy="5040563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0070C0"/>
            </a:solidFill>
            <a:prstDash val="lgDash"/>
          </a:ln>
          <a:effectLst/>
        </p:spPr>
        <p:txBody>
          <a:bodyPr vert="horz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Peacebuilding and conflict transformation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RG Leader: </a:t>
            </a:r>
            <a:endParaRPr lang="en-GB" sz="1000" b="1" i="1" kern="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0" dirty="0" smtClean="0">
                <a:solidFill>
                  <a:prstClr val="black"/>
                </a:solidFill>
                <a:latin typeface="Calibri"/>
                <a:cs typeface="+mn-cs"/>
              </a:rPr>
              <a:t>Bahar Baser</a:t>
            </a: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Aurelie Broeckerhoff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Marwan Darweish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>
                <a:solidFill>
                  <a:prstClr val="black"/>
                </a:solidFill>
                <a:latin typeface="Calibri"/>
                <a:cs typeface="+mn-cs"/>
              </a:rPr>
              <a:t>Cihan Dizdaroglu </a:t>
            </a:r>
            <a:endParaRPr lang="en-GB" sz="1000" kern="0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Elly Harrowell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Michaelina Jakala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>
                <a:solidFill>
                  <a:prstClr val="black"/>
                </a:solidFill>
                <a:latin typeface="Calibri"/>
                <a:cs typeface="+mn-cs"/>
              </a:rPr>
              <a:t>Charlie Rumsby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>
                <a:solidFill>
                  <a:prstClr val="black"/>
                </a:solidFill>
                <a:latin typeface="Calibri"/>
                <a:cs typeface="+mn-cs"/>
              </a:rPr>
              <a:t>Patricia Sellick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Chuck Thiessen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u="sng" kern="0" dirty="0" smtClean="0">
                <a:solidFill>
                  <a:prstClr val="black"/>
                </a:solidFill>
                <a:latin typeface="Calibri"/>
                <a:cs typeface="+mn-cs"/>
              </a:rPr>
              <a:t>PhD candidates: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/>
              <a:t>Rana </a:t>
            </a:r>
            <a:r>
              <a:rPr lang="en-GB" sz="1000" dirty="0" smtClean="0"/>
              <a:t>Aytug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/>
              <a:t>Ian  Calliou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/>
              <a:t>Lee Daly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/>
              <a:t>Yasin Duman Emmanuel Gore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kern="0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u="sng" kern="0" dirty="0" smtClean="0">
                <a:solidFill>
                  <a:prstClr val="black"/>
                </a:solidFill>
                <a:latin typeface="Calibri"/>
                <a:cs typeface="+mn-cs"/>
              </a:rPr>
              <a:t>Associates: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>
                <a:solidFill>
                  <a:prstClr val="black"/>
                </a:solidFill>
                <a:latin typeface="Calibri"/>
              </a:rPr>
              <a:t>Fabio Carbone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097359" y="1046760"/>
            <a:ext cx="1559362" cy="5046536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0070C0"/>
            </a:solidFill>
            <a:prstDash val="lgDash"/>
          </a:ln>
          <a:effectLst/>
        </p:spPr>
        <p:txBody>
          <a:bodyPr vert="horz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Faith and peaceful relations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RG Leader: </a:t>
            </a:r>
            <a:r>
              <a:rPr lang="en-GB" sz="1000" b="1" i="1" kern="0" dirty="0" smtClean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kumimoji="0" lang="en-GB" sz="10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Sariya Cheruvallil-Contractor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Kristin Aune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Stephanie Denning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Dilwar Hussain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Serena Hussain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Laura Payne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Chris Shannahan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Paul Weller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kern="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PhD candidates: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/>
              <a:t>Meryem </a:t>
            </a:r>
            <a:r>
              <a:rPr lang="en-GB" sz="1000" dirty="0" smtClean="0"/>
              <a:t>Abdelhafid </a:t>
            </a:r>
            <a:r>
              <a:rPr lang="en-GB" sz="1000" dirty="0"/>
              <a:t>Ola </a:t>
            </a:r>
            <a:r>
              <a:rPr lang="en-GB" sz="1000" dirty="0" smtClean="0"/>
              <a:t>Alkahlout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/>
              <a:t>Mabel Alkali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err="1" smtClean="0"/>
              <a:t>Abunur</a:t>
            </a:r>
            <a:r>
              <a:rPr lang="en-GB" sz="1000" dirty="0" smtClean="0"/>
              <a:t> </a:t>
            </a:r>
            <a:r>
              <a:rPr lang="en-GB" sz="1000" dirty="0" err="1" smtClean="0"/>
              <a:t>Faradhi</a:t>
            </a:r>
            <a:r>
              <a:rPr lang="en-GB" sz="1000" dirty="0" smtClean="0"/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/>
              <a:t>Alison Halford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/>
              <a:t>Hafza Iqbal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err="1" smtClean="0"/>
              <a:t>Samra</a:t>
            </a:r>
            <a:r>
              <a:rPr lang="en-GB" sz="1000" dirty="0" smtClean="0"/>
              <a:t> </a:t>
            </a:r>
            <a:r>
              <a:rPr lang="en-GB" sz="1000" dirty="0" err="1" smtClean="0"/>
              <a:t>Mursaleen</a:t>
            </a:r>
            <a:r>
              <a:rPr lang="en-GB" sz="1000" dirty="0" smtClean="0"/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/>
              <a:t>Lucy Peacock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/>
              <a:t>Sana Rais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/>
              <a:t>Mandeep Sehmi Jennifer Verson</a:t>
            </a: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77006" y="1046760"/>
            <a:ext cx="1630697" cy="5550592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0070C0"/>
            </a:solidFill>
            <a:prstDash val="lgDash"/>
          </a:ln>
          <a:effectLst/>
        </p:spPr>
        <p:txBody>
          <a:bodyPr vert="horz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0" dirty="0" smtClean="0">
                <a:solidFill>
                  <a:prstClr val="black"/>
                </a:solidFill>
                <a:latin typeface="Calibri"/>
                <a:cs typeface="+mn-cs"/>
              </a:rPr>
              <a:t>Communities</a:t>
            </a: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, identity and </a:t>
            </a:r>
            <a:r>
              <a:rPr lang="en-GB" sz="1200" b="1" kern="0" dirty="0" smtClean="0">
                <a:solidFill>
                  <a:prstClr val="black"/>
                </a:solidFill>
                <a:latin typeface="Calibri"/>
                <a:cs typeface="+mn-cs"/>
              </a:rPr>
              <a:t>politics</a:t>
            </a:r>
            <a:endParaRPr kumimoji="0" lang="en-GB" sz="1200" b="0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RG Leader: Gavin Sullivan </a:t>
            </a:r>
            <a:endParaRPr kumimoji="0" lang="en-GB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 smtClean="0">
                <a:solidFill>
                  <a:prstClr val="black"/>
                </a:solidFill>
                <a:latin typeface="Calibri"/>
                <a:cs typeface="+mn-cs"/>
              </a:rPr>
              <a:t>Sahla </a:t>
            </a:r>
            <a:r>
              <a:rPr lang="en-GB" sz="1000" kern="0" dirty="0">
                <a:solidFill>
                  <a:prstClr val="black"/>
                </a:solidFill>
                <a:latin typeface="Calibri"/>
                <a:cs typeface="+mn-cs"/>
              </a:rPr>
              <a:t>Aroussi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Hazel Barrett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>
                <a:latin typeface="Calibri"/>
                <a:cs typeface="+mn-cs"/>
              </a:rPr>
              <a:t>Imogen Baylis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Joel Busher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kern="0" dirty="0">
                <a:latin typeface="Calibri"/>
                <a:cs typeface="+mn-cs"/>
              </a:rPr>
              <a:t>Mateja Celestina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kern="0" dirty="0" smtClean="0">
                <a:latin typeface="Calibri"/>
                <a:cs typeface="+mn-cs"/>
              </a:rPr>
              <a:t>Catherine </a:t>
            </a:r>
            <a:r>
              <a:rPr lang="es-ES" sz="1000" kern="0" dirty="0">
                <a:latin typeface="Calibri"/>
                <a:cs typeface="+mn-cs"/>
              </a:rPr>
              <a:t>Harris </a:t>
            </a:r>
            <a:endParaRPr lang="en-GB" sz="1000" kern="0" dirty="0">
              <a:latin typeface="Calibri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Durukan Kuzu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Marisa McGlinchey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>
                <a:latin typeface="Calibri"/>
                <a:cs typeface="+mn-cs"/>
              </a:rPr>
              <a:t>EJ Milne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>
                <a:latin typeface="Calibri"/>
                <a:cs typeface="+mn-cs"/>
              </a:rPr>
              <a:t>Ann-Marie Nienaber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Matt Qvortrup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>
                <a:latin typeface="Calibri"/>
                <a:cs typeface="+mn-cs"/>
              </a:rPr>
              <a:t>Charis Rice </a:t>
            </a:r>
            <a:endParaRPr lang="en-GB" sz="1000" kern="0" dirty="0" smtClean="0">
              <a:latin typeface="Calibri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600" kern="0" dirty="0">
              <a:latin typeface="Calibri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u="sng" kern="0" dirty="0" smtClean="0">
                <a:latin typeface="Calibri"/>
                <a:cs typeface="+mn-cs"/>
              </a:rPr>
              <a:t>PhD candidates: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 err="1"/>
              <a:t>Siham</a:t>
            </a:r>
            <a:r>
              <a:rPr lang="en-GB" sz="1000" dirty="0"/>
              <a:t> </a:t>
            </a:r>
            <a:r>
              <a:rPr lang="en-GB" sz="1000" dirty="0" err="1" smtClean="0"/>
              <a:t>Aboujanah</a:t>
            </a:r>
            <a:r>
              <a:rPr lang="en-GB" sz="1000" dirty="0" smtClean="0"/>
              <a:t>, Solenne </a:t>
            </a:r>
            <a:r>
              <a:rPr lang="en-GB" sz="1000" dirty="0" err="1" smtClean="0"/>
              <a:t>Avet</a:t>
            </a:r>
            <a:r>
              <a:rPr lang="en-GB" sz="1000" dirty="0" smtClean="0"/>
              <a:t>, Balki Bayhan, Samandeep Chouhan, Chris Day, Kam Kaur, Kanwal Khilji, Saima Nafis, Jasmine Peak, Thea Shahrokh, Taru Silvonen, Emma Stephens, Paulette </a:t>
            </a:r>
            <a:r>
              <a:rPr lang="en-GB" sz="1000" dirty="0" err="1" smtClean="0"/>
              <a:t>Toppin</a:t>
            </a:r>
            <a:endParaRPr lang="en-GB" sz="1000" kern="0" dirty="0" smtClean="0">
              <a:latin typeface="Calibri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600" kern="0" dirty="0">
              <a:latin typeface="Calibri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u="sng" kern="0" dirty="0" smtClean="0">
                <a:latin typeface="Calibri"/>
                <a:cs typeface="+mn-cs"/>
              </a:rPr>
              <a:t>Associates: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>
                <a:solidFill>
                  <a:prstClr val="black"/>
                </a:solidFill>
                <a:latin typeface="Calibri"/>
              </a:rPr>
              <a:t>Sebastian Hicks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>
                <a:solidFill>
                  <a:prstClr val="black"/>
                </a:solidFill>
                <a:latin typeface="Calibri"/>
              </a:rPr>
              <a:t>Helen </a:t>
            </a:r>
            <a:r>
              <a:rPr lang="en-GB" sz="1000" kern="0" dirty="0" err="1">
                <a:solidFill>
                  <a:prstClr val="black"/>
                </a:solidFill>
                <a:latin typeface="Calibri"/>
              </a:rPr>
              <a:t>Leibling</a:t>
            </a:r>
            <a:endParaRPr lang="en-GB" sz="1000" kern="0" dirty="0">
              <a:solidFill>
                <a:prstClr val="black"/>
              </a:solidFill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>
                <a:solidFill>
                  <a:prstClr val="black"/>
                </a:solidFill>
                <a:latin typeface="Calibri"/>
              </a:rPr>
              <a:t>Catalina Neculai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>
                <a:solidFill>
                  <a:prstClr val="black"/>
                </a:solidFill>
                <a:latin typeface="Calibri"/>
              </a:rPr>
              <a:t>Danielle Talbot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 smtClean="0">
              <a:latin typeface="Calibri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>
              <a:latin typeface="Calibri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846377" y="1052734"/>
            <a:ext cx="1616086" cy="5040562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0070C0"/>
            </a:solidFill>
            <a:prstDash val="lgDash"/>
          </a:ln>
          <a:effectLst/>
        </p:spPr>
        <p:txBody>
          <a:bodyPr vert="horz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Global inequalities and development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RG Co-Leaders: </a:t>
            </a:r>
            <a:r>
              <a:rPr kumimoji="0" lang="en-GB" sz="10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Gordon </a:t>
            </a:r>
            <a:r>
              <a:rPr kumimoji="0" lang="en-GB" sz="10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Crawford,</a:t>
            </a:r>
            <a:r>
              <a:rPr kumimoji="0" lang="en-GB" sz="1000" b="1" i="1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 </a:t>
            </a:r>
            <a:r>
              <a:rPr lang="en-GB" sz="1000" b="1" i="1" kern="0" dirty="0" smtClean="0">
                <a:solidFill>
                  <a:prstClr val="black"/>
                </a:solidFill>
                <a:latin typeface="Calibri"/>
                <a:cs typeface="+mn-cs"/>
              </a:rPr>
              <a:t>Heaven Crawley</a:t>
            </a:r>
            <a:endParaRPr kumimoji="0" lang="en-GB" sz="1000" b="1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kern="0" dirty="0" smtClean="0">
                <a:solidFill>
                  <a:prstClr val="black"/>
                </a:solidFill>
                <a:latin typeface="Calibri"/>
                <a:cs typeface="+mn-cs"/>
              </a:rPr>
              <a:t>Katharine </a:t>
            </a:r>
            <a:r>
              <a:rPr lang="es-ES" sz="1000" kern="0" dirty="0">
                <a:solidFill>
                  <a:prstClr val="black"/>
                </a:solidFill>
                <a:latin typeface="Calibri"/>
                <a:cs typeface="+mn-cs"/>
              </a:rPr>
              <a:t>Jones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kern="0" dirty="0">
                <a:solidFill>
                  <a:prstClr val="black"/>
                </a:solidFill>
                <a:latin typeface="Calibri"/>
                <a:cs typeface="+mn-cs"/>
              </a:rPr>
              <a:t>Esra Kaytaz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Frens 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Kroeger </a:t>
            </a: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Chas 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Morrison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Jessica Northey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Laura Sulin </a:t>
            </a:r>
            <a:endParaRPr kumimoji="0" lang="en-GB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Miho Taka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 smtClean="0">
                <a:solidFill>
                  <a:prstClr val="black"/>
                </a:solidFill>
                <a:latin typeface="Calibri"/>
                <a:cs typeface="+mn-cs"/>
              </a:rPr>
              <a:t>Joanna Wheeler</a:t>
            </a: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>
                <a:solidFill>
                  <a:prstClr val="black"/>
                </a:solidFill>
                <a:latin typeface="Calibri"/>
                <a:cs typeface="+mn-cs"/>
              </a:rPr>
              <a:t>Thomas </a:t>
            </a:r>
            <a:r>
              <a:rPr lang="en-GB" sz="1000" kern="0" dirty="0" smtClean="0">
                <a:solidFill>
                  <a:prstClr val="black"/>
                </a:solidFill>
                <a:latin typeface="Calibri"/>
                <a:cs typeface="+mn-cs"/>
              </a:rPr>
              <a:t>Yeboah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u="sng" kern="0" dirty="0" smtClean="0">
                <a:solidFill>
                  <a:prstClr val="black"/>
                </a:solidFill>
                <a:latin typeface="Calibri"/>
                <a:cs typeface="+mn-cs"/>
              </a:rPr>
              <a:t>PhD candidates: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/>
              <a:t>Nancy </a:t>
            </a:r>
            <a:r>
              <a:rPr lang="en-GB" sz="1000" dirty="0" smtClean="0"/>
              <a:t>Annan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 smtClean="0"/>
              <a:t>Varsha Gyawali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 smtClean="0"/>
              <a:t>Alessia Mangiavillano </a:t>
            </a:r>
            <a:r>
              <a:rPr lang="en-GB" sz="1000" dirty="0"/>
              <a:t>Kalyan </a:t>
            </a:r>
            <a:r>
              <a:rPr lang="en-GB" sz="1000" dirty="0" smtClean="0"/>
              <a:t>Mathema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 smtClean="0"/>
              <a:t>Justina Pinkeviciute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 smtClean="0"/>
              <a:t>Tara Quinn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 smtClean="0"/>
              <a:t>Hannah Smith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 smtClean="0"/>
              <a:t>Nana Zakama</a:t>
            </a:r>
            <a:endParaRPr kumimoji="0" lang="en-GB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u="sng" kern="0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u="sng" kern="0" dirty="0" smtClean="0">
                <a:solidFill>
                  <a:prstClr val="black"/>
                </a:solidFill>
                <a:latin typeface="Calibri"/>
                <a:cs typeface="+mn-cs"/>
              </a:rPr>
              <a:t>Associates: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/>
              <a:t>Burcak Erkan</a:t>
            </a:r>
            <a:endParaRPr lang="en-GB" sz="1000" kern="0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 smtClean="0">
                <a:solidFill>
                  <a:prstClr val="black"/>
                </a:solidFill>
                <a:latin typeface="Calibri"/>
                <a:cs typeface="+mn-cs"/>
              </a:rPr>
              <a:t>Brian </a:t>
            </a:r>
            <a:r>
              <a:rPr lang="en-GB" sz="1000" kern="0" dirty="0">
                <a:solidFill>
                  <a:prstClr val="black"/>
                </a:solidFill>
                <a:latin typeface="Calibri"/>
                <a:cs typeface="+mn-cs"/>
              </a:rPr>
              <a:t>Ikejiaku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>
                <a:solidFill>
                  <a:prstClr val="black"/>
                </a:solidFill>
                <a:latin typeface="Calibri"/>
                <a:cs typeface="+mn-cs"/>
              </a:rPr>
              <a:t>Gary Spolander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GB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07284" y="6237312"/>
            <a:ext cx="6929211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50" dirty="0" smtClean="0"/>
              <a:t>Other CTPSR Associate Members: Darren Reid, Felix Roesch, Reiko Shindo, Ayesha Shahid. 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3158334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CTPSR Professional Support Teams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611560" y="1624736"/>
            <a:ext cx="8115572" cy="4396552"/>
            <a:chOff x="611560" y="1624736"/>
            <a:chExt cx="8115572" cy="4396552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3059832" y="1628800"/>
              <a:ext cx="1800200" cy="2304256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vert="horz" anchor="t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b="1" kern="0" noProof="0" dirty="0" smtClean="0">
                  <a:solidFill>
                    <a:prstClr val="black"/>
                  </a:solidFill>
                  <a:latin typeface="Calibri"/>
                  <a:cs typeface="+mn-cs"/>
                </a:rPr>
                <a:t>External and Civic Engagement</a:t>
              </a: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Sinead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Ouillon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,</a:t>
              </a:r>
              <a:r>
                <a:rPr kumimoji="0" lang="es-ES" sz="1000" b="0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Programme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Leader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Helen Lewis,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Fab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Lab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Manager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s-ES" sz="1000" kern="0" dirty="0">
                <a:solidFill>
                  <a:prstClr val="black"/>
                </a:solidFill>
                <a:latin typeface="Calibri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Fab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Lab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Team</a:t>
              </a:r>
              <a:r>
                <a:rPr kumimoji="0" lang="es-ES" sz="1000" b="0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000" b="0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(Claire Corbey, Jack Shuttleworth, Kevin Taylor)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s-ES" sz="1000" kern="0" baseline="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611560" y="1628800"/>
              <a:ext cx="2253580" cy="4392488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vert="horz" anchor="t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Operations Team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Thea Gibbs, </a:t>
              </a:r>
              <a:r>
                <a:rPr lang="en-GB" sz="1000" kern="0" dirty="0" smtClean="0">
                  <a:solidFill>
                    <a:prstClr val="black"/>
                  </a:solidFill>
                  <a:latin typeface="Calibri"/>
                  <a:cs typeface="+mn-cs"/>
                </a:rPr>
                <a:t>Director</a:t>
              </a:r>
              <a:r>
                <a:rPr kumimoji="0" lang="en-GB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n-GB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of </a:t>
              </a:r>
              <a:r>
                <a:rPr kumimoji="0" lang="en-GB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Operations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Jane Arthur, Operations Manager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Tom </a:t>
              </a:r>
              <a:r>
                <a:rPr kumimoji="0" lang="en-GB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Fisher, Impact and Development Manager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Heather Baggaley, PG Programmes Manager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Alison </a:t>
              </a:r>
              <a:r>
                <a:rPr kumimoji="0" lang="en-GB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Keenan, CTPSR Administrator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1000" kern="0" dirty="0">
                <a:solidFill>
                  <a:prstClr val="black"/>
                </a:solidFill>
                <a:latin typeface="Calibri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Jude Murison, UKRI GCRF Hub Programme Operations</a:t>
              </a:r>
              <a:r>
                <a:rPr kumimoji="0" lang="en-GB" sz="1000" b="0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Manager</a:t>
              </a:r>
              <a:endPara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Kam </a:t>
              </a:r>
              <a:r>
                <a:rPr kumimoji="0" lang="en-GB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Vadukul, Project Support Officer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1000" kern="0" dirty="0">
                <a:solidFill>
                  <a:prstClr val="black"/>
                </a:solidFill>
                <a:latin typeface="Calibri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Jessica Vincent-Burns, Project Manager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Gillian Wallace, CTPSR Administrator</a:t>
              </a:r>
              <a:endPara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5018720" y="1624736"/>
              <a:ext cx="1821532" cy="2308320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vert="horz" anchor="t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RISING</a:t>
              </a:r>
              <a:endPara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Professor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Matt Qvortrup, Global Peace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Forum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Academic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Director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Richard Dickson, RISING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Development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Manager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Emily Paffett, RISING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Assistant</a:t>
              </a:r>
              <a:endPara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3059832" y="4221088"/>
              <a:ext cx="5667300" cy="1656308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vert="horz" anchor="t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Research Support</a:t>
              </a:r>
            </a:p>
            <a:p>
              <a:pPr lvl="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Amy Arnold, Research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Delivery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Support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Assistant</a:t>
              </a:r>
              <a:endPara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lvl="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Sharon Cartwright,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Research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Delivery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Support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Partner</a:t>
              </a:r>
              <a:endPara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lvl="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1000" kern="0" dirty="0" err="1" smtClean="0">
                  <a:solidFill>
                    <a:prstClr val="black"/>
                  </a:solidFill>
                  <a:latin typeface="Calibri"/>
                  <a:cs typeface="+mn-cs"/>
                </a:rPr>
                <a:t>Ellie</a:t>
              </a:r>
              <a:r>
                <a:rPr lang="es-ES" sz="1000" kern="0" dirty="0" smtClean="0">
                  <a:solidFill>
                    <a:prstClr val="black"/>
                  </a:solidFill>
                  <a:latin typeface="Calibri"/>
                  <a:cs typeface="+mn-cs"/>
                </a:rPr>
                <a:t> Davis, Research </a:t>
              </a:r>
              <a:r>
                <a:rPr lang="es-ES" sz="1000" kern="0" dirty="0" err="1" smtClean="0">
                  <a:solidFill>
                    <a:prstClr val="black"/>
                  </a:solidFill>
                  <a:latin typeface="Calibri"/>
                  <a:cs typeface="+mn-cs"/>
                </a:rPr>
                <a:t>Delivery</a:t>
              </a:r>
              <a:r>
                <a:rPr lang="es-ES" sz="1000" kern="0" dirty="0" smtClean="0">
                  <a:solidFill>
                    <a:prstClr val="black"/>
                  </a:solidFill>
                  <a:latin typeface="Calibri"/>
                  <a:cs typeface="+mn-cs"/>
                </a:rPr>
                <a:t> Support </a:t>
              </a:r>
              <a:r>
                <a:rPr lang="es-ES" sz="1000" kern="0" dirty="0" err="1" smtClean="0">
                  <a:solidFill>
                    <a:prstClr val="black"/>
                  </a:solidFill>
                  <a:latin typeface="Calibri"/>
                  <a:cs typeface="+mn-cs"/>
                </a:rPr>
                <a:t>Partner</a:t>
              </a:r>
              <a:endParaRPr lang="es-ES" sz="1000" kern="0" dirty="0" smtClean="0">
                <a:solidFill>
                  <a:prstClr val="black"/>
                </a:solidFill>
                <a:latin typeface="Calibri"/>
                <a:cs typeface="+mn-cs"/>
              </a:endParaRPr>
            </a:p>
            <a:p>
              <a:pPr lvl="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Olivia Everitt, Research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Delivery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Support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Assistant</a:t>
              </a:r>
              <a:endPara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lvl="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Susie Maugham,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Research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Funding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Consultant</a:t>
              </a:r>
              <a:endPara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lvl="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Ali Syed,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Research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Development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Executive</a:t>
              </a:r>
              <a:endPara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lvl="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Chris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Tompsett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,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Proposal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Development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Consultant</a:t>
              </a:r>
              <a:endPara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6998940" y="1624736"/>
              <a:ext cx="1728192" cy="2232248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vert="horz" anchor="t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ACUNS</a:t>
              </a:r>
              <a:endPara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Professor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Math Noortmann,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Executive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Director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Gwenith Cross, ACUNS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Secretariat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Manager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Cynthia Oroma, ACUNS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Secretariat</a:t>
              </a:r>
              <a:r>
                <a:rPr kumimoji="0" lang="es-E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es-ES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Administrator</a:t>
              </a:r>
              <a:endParaRPr kumimoji="0" lang="es-E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042966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2730</TotalTime>
  <Words>582</Words>
  <Application>Microsoft Office PowerPoint</Application>
  <PresentationFormat>On-screen Show (4:3)</PresentationFormat>
  <Paragraphs>216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1_Office Theme</vt:lpstr>
      <vt:lpstr>Organisation Structure </vt:lpstr>
      <vt:lpstr>CTPSR Research Teams</vt:lpstr>
      <vt:lpstr>CTPSR Professional Support Teams</vt:lpstr>
    </vt:vector>
  </TitlesOfParts>
  <Company>Coventry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Braybrook</dc:creator>
  <cp:lastModifiedBy>Katie Smith</cp:lastModifiedBy>
  <cp:revision>198</cp:revision>
  <cp:lastPrinted>2019-07-15T13:59:39Z</cp:lastPrinted>
  <dcterms:created xsi:type="dcterms:W3CDTF">2014-05-16T15:00:11Z</dcterms:created>
  <dcterms:modified xsi:type="dcterms:W3CDTF">2020-01-13T16:51:43Z</dcterms:modified>
</cp:coreProperties>
</file>